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5"/>
  </p:notesMasterIdLst>
  <p:handoutMasterIdLst>
    <p:handoutMasterId r:id="rId16"/>
  </p:handoutMasterIdLst>
  <p:sldIdLst>
    <p:sldId id="292" r:id="rId5"/>
    <p:sldId id="294" r:id="rId6"/>
    <p:sldId id="295" r:id="rId7"/>
    <p:sldId id="296" r:id="rId8"/>
    <p:sldId id="297" r:id="rId9"/>
    <p:sldId id="298" r:id="rId10"/>
    <p:sldId id="299" r:id="rId11"/>
    <p:sldId id="302" r:id="rId12"/>
    <p:sldId id="306" r:id="rId13"/>
    <p:sldId id="293" r:id="rId14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8F5"/>
    <a:srgbClr val="D4E5F7"/>
    <a:srgbClr val="374D81"/>
    <a:srgbClr val="9CCEC7"/>
    <a:srgbClr val="043D8F"/>
    <a:srgbClr val="76CAF3"/>
    <a:srgbClr val="1AE1F6"/>
    <a:srgbClr val="738AC3"/>
    <a:srgbClr val="B5C1DF"/>
    <a:srgbClr val="E98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Peso (kg)</c:v>
                </c:pt>
              </c:strCache>
            </c:strRef>
          </c:tx>
          <c:spPr>
            <a:ln w="38100">
              <a:solidFill>
                <a:srgbClr val="3E9BC9"/>
              </a:solidFill>
            </a:ln>
          </c:spPr>
          <c:marker>
            <c:symbol val="circle"/>
            <c:size val="9"/>
            <c:spPr>
              <a:solidFill>
                <a:srgbClr val="3E9BC9"/>
              </a:solidFill>
              <a:ln>
                <a:solidFill>
                  <a:srgbClr val="3E9BC9"/>
                </a:solidFill>
              </a:ln>
            </c:spPr>
          </c:marker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74D81"/>
                    </a:solidFill>
                    <a:latin typeface="Calibri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Mag 2025</c:v>
                </c:pt>
                <c:pt idx="1">
                  <c:v>Lug 2025</c:v>
                </c:pt>
                <c:pt idx="2">
                  <c:v>Dic 2025</c:v>
                </c:pt>
                <c:pt idx="3">
                  <c:v>Mar 2026</c:v>
                </c:pt>
                <c:pt idx="4">
                  <c:v>Giu 2026</c:v>
                </c:pt>
                <c:pt idx="5">
                  <c:v>Set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169</c:v>
                </c:pt>
                <c:pt idx="1">
                  <c:v>162</c:v>
                </c:pt>
                <c:pt idx="2">
                  <c:v>144</c:v>
                </c:pt>
                <c:pt idx="3">
                  <c:v>141</c:v>
                </c:pt>
                <c:pt idx="4">
                  <c:v>135</c:v>
                </c:pt>
                <c:pt idx="5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F0-43B3-9343-459FDE1653E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D5E3ED"/>
            </a:solidFill>
          </a:ln>
        </c:spPr>
        <c:txPr>
          <a:bodyPr/>
          <a:lstStyle/>
          <a:p>
            <a:pPr>
              <a:defRPr sz="1200">
                <a:solidFill>
                  <a:srgbClr val="374D81"/>
                </a:solidFill>
                <a:latin typeface="Calibri"/>
              </a:defRPr>
            </a:pPr>
            <a:endParaRPr lang="it-IT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78"/>
          <c:min val="120"/>
        </c:scaling>
        <c:delete val="0"/>
        <c:axPos val="l"/>
        <c:majorGridlines>
          <c:spPr>
            <a:ln>
              <a:solidFill>
                <a:srgbClr val="E2EBF2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it-IT" sz="1100">
                    <a:solidFill>
                      <a:srgbClr val="6B84A3"/>
                    </a:solidFill>
                  </a:rPr>
                  <a:t>kg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84A3"/>
                </a:solidFill>
                <a:latin typeface="Calibri"/>
              </a:defRPr>
            </a:pPr>
            <a:endParaRPr lang="it-IT"/>
          </a:p>
        </c:txPr>
        <c:crossAx val="2118791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844" y="758952"/>
            <a:ext cx="4526280" cy="3227514"/>
          </a:xfrm>
        </p:spPr>
        <p:txBody>
          <a:bodyPr/>
          <a:lstStyle/>
          <a:p>
            <a:r>
              <a:rPr sz="3600" dirty="0" err="1"/>
              <a:t>Preabilitazione</a:t>
            </a:r>
            <a:r>
              <a:rPr sz="3600"/>
              <a:t> farmacologica e nutrizionale con tirzepatide nell'obesità di III grado</a:t>
            </a:r>
          </a:p>
          <a:p>
            <a:r>
              <a:rPr sz="1700" b="0" i="1">
                <a:solidFill>
                  <a:srgbClr val="2E7D8C"/>
                </a:solidFill>
              </a:rPr>
              <a:t>Quando il bridge modifica il timing chirurgico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2171" y="4295955"/>
            <a:ext cx="4526280" cy="1492197"/>
          </a:xfrm>
        </p:spPr>
        <p:txBody>
          <a:bodyPr>
            <a:normAutofit fontScale="92500"/>
          </a:bodyPr>
          <a:lstStyle/>
          <a:p>
            <a:r>
              <a:rPr lang="it-IT" sz="1300" dirty="0"/>
              <a:t>Dott. Gianmarco </a:t>
            </a:r>
            <a:r>
              <a:rPr lang="it-IT" sz="1300" dirty="0" err="1"/>
              <a:t>coluccia</a:t>
            </a:r>
            <a:endParaRPr lang="it-IT" sz="1300" dirty="0"/>
          </a:p>
          <a:p>
            <a:r>
              <a:rPr lang="it-IT" sz="1300" dirty="0"/>
              <a:t>medico in formazione specialistica in endocrinologia e malattie del metabolismo</a:t>
            </a:r>
          </a:p>
          <a:p>
            <a:r>
              <a:rPr sz="1300" dirty="0"/>
              <a:t>Fondazione Policlinico Universitario Campus Bio-Medico, Roma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645920"/>
            <a:ext cx="4206240" cy="4206240"/>
          </a:xfrm>
          <a:prstGeom prst="ellipse">
            <a:avLst/>
          </a:prstGeom>
          <a:solidFill>
            <a:srgbClr val="CFE2ED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CONTESTO CLINICO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374D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Perché serve una strategia di bridge-to-surgery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920240"/>
            <a:ext cx="603504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80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Nell'obesità di III grado, l'ottimizzazione preoperatoria richiede spesso una riduzione ponderale che porti a condizioni antropometriche e metaboliche compatibili con maggiore sicurezza chirurgica.</a:t>
            </a:r>
            <a:endParaRPr lang="en-US" sz="1600" dirty="0"/>
          </a:p>
          <a:p>
            <a:pPr marL="0" indent="0" algn="just">
              <a:lnSpc>
                <a:spcPct val="1180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pallone intragastrico (BIB) è una delle strategie di bridge più consolidate in letteratura, ma non è sempre praticabile o accettato dal paziente.</a:t>
            </a:r>
            <a:endParaRPr lang="en-US" sz="1600" dirty="0"/>
          </a:p>
          <a:p>
            <a:pPr marL="0" indent="0" algn="just">
              <a:lnSpc>
                <a:spcPct val="118000"/>
              </a:lnSpc>
              <a:buNone/>
            </a:pPr>
            <a:r>
              <a:rPr lang="en-US" sz="16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terapie incretiniche GLP-1/GIP-based rappresentano un'opzione emergente, da inquadrare in un percorso multidisciplinare strutturato.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360920" y="1920240"/>
            <a:ext cx="432511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7671816" y="2144268"/>
            <a:ext cx="512064" cy="512064"/>
          </a:xfrm>
          <a:prstGeom prst="ellipse">
            <a:avLst/>
          </a:prstGeom>
          <a:solidFill>
            <a:srgbClr val="2E7D8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 txBox="1"/>
          <p:nvPr/>
        </p:nvSpPr>
        <p:spPr>
          <a:xfrm>
            <a:off x="7671816" y="21442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321040" y="1920240"/>
            <a:ext cx="31821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Obesità di III grado</a:t>
            </a:r>
            <a:endParaRPr lang="en-US" sz="13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comorbidità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523476" y="2880360"/>
            <a:ext cx="0" cy="384048"/>
          </a:xfrm>
          <a:prstGeom prst="line">
            <a:avLst/>
          </a:prstGeom>
          <a:noFill/>
          <a:ln w="25400">
            <a:solidFill>
              <a:srgbClr val="2E7D8C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7360920" y="3264408"/>
            <a:ext cx="4325112" cy="960120"/>
          </a:xfrm>
          <a:prstGeom prst="roundRect">
            <a:avLst>
              <a:gd name="adj" fmla="val 7619"/>
            </a:avLst>
          </a:prstGeom>
          <a:solidFill>
            <a:srgbClr val="F0F5FA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7671816" y="3488436"/>
            <a:ext cx="512064" cy="512064"/>
          </a:xfrm>
          <a:prstGeom prst="ellipse">
            <a:avLst/>
          </a:prstGeom>
          <a:solidFill>
            <a:srgbClr val="2E7D8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 txBox="1"/>
          <p:nvPr/>
        </p:nvSpPr>
        <p:spPr>
          <a:xfrm>
            <a:off x="7671816" y="348843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3264408"/>
            <a:ext cx="31821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Ottimizzazione</a:t>
            </a:r>
            <a:endParaRPr lang="en-US" sz="13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preoperatoria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9523476" y="4224528"/>
            <a:ext cx="0" cy="384048"/>
          </a:xfrm>
          <a:prstGeom prst="line">
            <a:avLst/>
          </a:prstGeom>
          <a:noFill/>
          <a:ln w="25400">
            <a:solidFill>
              <a:srgbClr val="2E7D8C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6" name="Shape 14"/>
          <p:cNvSpPr/>
          <p:nvPr/>
        </p:nvSpPr>
        <p:spPr>
          <a:xfrm>
            <a:off x="7360920" y="4608576"/>
            <a:ext cx="432511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7671816" y="4832604"/>
            <a:ext cx="512064" cy="512064"/>
          </a:xfrm>
          <a:prstGeom prst="ellipse">
            <a:avLst/>
          </a:prstGeom>
          <a:solidFill>
            <a:srgbClr val="3E9BC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 txBox="1"/>
          <p:nvPr/>
        </p:nvSpPr>
        <p:spPr>
          <a:xfrm>
            <a:off x="7671816" y="483260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4608576"/>
            <a:ext cx="31821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Intervento chirurgico</a:t>
            </a:r>
            <a:endParaRPr lang="en-US" sz="13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 sicuro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Abstract #091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23157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645920"/>
            <a:ext cx="4206240" cy="4206240"/>
          </a:xfrm>
          <a:prstGeom prst="ellipse">
            <a:avLst/>
          </a:prstGeom>
          <a:solidFill>
            <a:srgbClr val="CFE2ED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PRESENTAZIONE DEL CASO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374D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caso clinico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566160" cy="3739896"/>
          </a:xfrm>
          <a:prstGeom prst="roundRect">
            <a:avLst>
              <a:gd name="adj" fmla="val 2051"/>
            </a:avLst>
          </a:prstGeom>
          <a:solidFill>
            <a:srgbClr val="374D81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 txBox="1"/>
          <p:nvPr/>
        </p:nvSpPr>
        <p:spPr>
          <a:xfrm>
            <a:off x="502920" y="196596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39</a:t>
            </a:r>
            <a:endParaRPr lang="en-US" sz="56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28803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ANNI · UOMO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600200" y="3310128"/>
            <a:ext cx="1371600" cy="0"/>
          </a:xfrm>
          <a:prstGeom prst="line">
            <a:avLst/>
          </a:prstGeom>
          <a:noFill/>
          <a:ln w="12700">
            <a:solidFill>
              <a:srgbClr val="2E7D8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 txBox="1"/>
          <p:nvPr/>
        </p:nvSpPr>
        <p:spPr>
          <a:xfrm>
            <a:off x="502920" y="347472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169 kg</a:t>
            </a:r>
            <a:endParaRPr lang="en-US" sz="2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AEC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iniziale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443484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55 kg/m²</a:t>
            </a:r>
            <a:endParaRPr lang="en-US" sz="2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AEC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obesità di III grado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434840" y="1810512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20" dirty="0">
                <a:solidFill>
                  <a:srgbClr val="2E7D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COMORBIDITÀ E ANAMNESI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62856" y="2359152"/>
            <a:ext cx="201168" cy="201168"/>
          </a:xfrm>
          <a:prstGeom prst="ellipse">
            <a:avLst/>
          </a:prstGeom>
          <a:solidFill>
            <a:srgbClr val="3E9BC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 txBox="1"/>
          <p:nvPr/>
        </p:nvSpPr>
        <p:spPr>
          <a:xfrm>
            <a:off x="4983480" y="228600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Ipertensione arteriosa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62856" y="2724912"/>
            <a:ext cx="201168" cy="201168"/>
          </a:xfrm>
          <a:prstGeom prst="ellipse">
            <a:avLst/>
          </a:prstGeom>
          <a:solidFill>
            <a:srgbClr val="3E9BC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 txBox="1"/>
          <p:nvPr/>
        </p:nvSpPr>
        <p:spPr>
          <a:xfrm>
            <a:off x="4983480" y="26517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Iperuricemia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562856" y="3090672"/>
            <a:ext cx="201168" cy="201168"/>
          </a:xfrm>
          <a:prstGeom prst="ellipse">
            <a:avLst/>
          </a:prstGeom>
          <a:solidFill>
            <a:srgbClr val="3E9BC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 txBox="1"/>
          <p:nvPr/>
        </p:nvSpPr>
        <p:spPr>
          <a:xfrm>
            <a:off x="4983480" y="30175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Gastrite attiva da H. pylori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562856" y="3456432"/>
            <a:ext cx="201168" cy="201168"/>
          </a:xfrm>
          <a:prstGeom prst="ellipse">
            <a:avLst/>
          </a:prstGeom>
          <a:solidFill>
            <a:srgbClr val="3E9BC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 txBox="1"/>
          <p:nvPr/>
        </p:nvSpPr>
        <p:spPr>
          <a:xfrm>
            <a:off x="4983480" y="3383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Voluminoso</a:t>
            </a:r>
            <a:r>
              <a:rPr lang="en-US" sz="15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laparocele</a:t>
            </a:r>
            <a:r>
              <a:rPr lang="en-US" sz="150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addominale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434840" y="4242816"/>
            <a:ext cx="6858000" cy="1280160"/>
          </a:xfrm>
          <a:prstGeom prst="roundRect">
            <a:avLst>
              <a:gd name="adj" fmla="val 5714"/>
            </a:avLst>
          </a:prstGeom>
          <a:solidFill>
            <a:srgbClr val="F0F5FA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 txBox="1"/>
          <p:nvPr/>
        </p:nvSpPr>
        <p:spPr>
          <a:xfrm>
            <a:off x="4709160" y="4407408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35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Escluse cause endocrine secondarie di obesità.</a:t>
            </a:r>
            <a:endParaRPr lang="en-US" sz="1350" dirty="0"/>
          </a:p>
          <a:p>
            <a:pPr marL="0" indent="0" algn="just">
              <a:lnSpc>
                <a:spcPct val="112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Candidato a sleeve gastrectomy (SG); si è optato per la terapia farmacologica anche in considerazione del laparocele del paziente e della sua indisponibilità a sottoporsi a procedure endoscopiche.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Abstract #091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3157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645920"/>
            <a:ext cx="4206240" cy="4206240"/>
          </a:xfrm>
          <a:prstGeom prst="ellipse">
            <a:avLst/>
          </a:prstGeom>
          <a:solidFill>
            <a:srgbClr val="CFE2ED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374D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Percorso multidisciplinare: 16 mesi di follow-up integrato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77240" y="2834640"/>
            <a:ext cx="10637215" cy="0"/>
          </a:xfrm>
          <a:prstGeom prst="line">
            <a:avLst/>
          </a:prstGeom>
          <a:noFill/>
          <a:ln w="31750">
            <a:solidFill>
              <a:srgbClr val="2E7D8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585216" y="2642616"/>
            <a:ext cx="384048" cy="384048"/>
          </a:xfrm>
          <a:prstGeom prst="ellipse">
            <a:avLst/>
          </a:prstGeom>
          <a:solidFill>
            <a:srgbClr val="374D8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 txBox="1"/>
          <p:nvPr/>
        </p:nvSpPr>
        <p:spPr>
          <a:xfrm>
            <a:off x="91440" y="20574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 2025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1440" y="3090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 mg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12659" y="2642616"/>
            <a:ext cx="384048" cy="384048"/>
          </a:xfrm>
          <a:prstGeom prst="ellipse">
            <a:avLst/>
          </a:prstGeom>
          <a:solidFill>
            <a:srgbClr val="374D8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 txBox="1"/>
          <p:nvPr/>
        </p:nvSpPr>
        <p:spPr>
          <a:xfrm>
            <a:off x="2218883" y="20574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Lug 2025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218883" y="3090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840102" y="2642616"/>
            <a:ext cx="384048" cy="384048"/>
          </a:xfrm>
          <a:prstGeom prst="ellipse">
            <a:avLst/>
          </a:prstGeom>
          <a:solidFill>
            <a:srgbClr val="374D8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 txBox="1"/>
          <p:nvPr/>
        </p:nvSpPr>
        <p:spPr>
          <a:xfrm>
            <a:off x="4346326" y="20574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 2025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346326" y="3090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7,5–10 mg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967545" y="2642616"/>
            <a:ext cx="384048" cy="384048"/>
          </a:xfrm>
          <a:prstGeom prst="ellipse">
            <a:avLst/>
          </a:prstGeom>
          <a:solidFill>
            <a:srgbClr val="374D8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 txBox="1"/>
          <p:nvPr/>
        </p:nvSpPr>
        <p:spPr>
          <a:xfrm>
            <a:off x="6473769" y="20574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 2026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473769" y="3090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12,5 mg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094988" y="2642616"/>
            <a:ext cx="384048" cy="384048"/>
          </a:xfrm>
          <a:prstGeom prst="ellipse">
            <a:avLst/>
          </a:prstGeom>
          <a:solidFill>
            <a:srgbClr val="374D8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 txBox="1"/>
          <p:nvPr/>
        </p:nvSpPr>
        <p:spPr>
          <a:xfrm>
            <a:off x="8601212" y="20574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Giu 2026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601212" y="3090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12,5 mg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1222431" y="2642616"/>
            <a:ext cx="384048" cy="384048"/>
          </a:xfrm>
          <a:prstGeom prst="ellipse">
            <a:avLst/>
          </a:prstGeom>
          <a:solidFill>
            <a:srgbClr val="3E9BC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 txBox="1"/>
          <p:nvPr/>
        </p:nvSpPr>
        <p:spPr>
          <a:xfrm>
            <a:off x="10728655" y="20574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2026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0728655" y="3090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7D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mg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361188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Titolazione tirzepatide (dose settimanale)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02920" y="4144994"/>
            <a:ext cx="259072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 txBox="1"/>
          <p:nvPr/>
        </p:nvSpPr>
        <p:spPr>
          <a:xfrm>
            <a:off x="667512" y="4263866"/>
            <a:ext cx="22615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Visite endocrinologiche ogni 2-3 mesi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3367964" y="4144994"/>
            <a:ext cx="259072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8" name="Text 26"/>
          <p:cNvSpPr txBox="1"/>
          <p:nvPr/>
        </p:nvSpPr>
        <p:spPr>
          <a:xfrm>
            <a:off x="3532556" y="4263866"/>
            <a:ext cx="22615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Colloqui nutrizionali dedicati e separati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233008" y="4144994"/>
            <a:ext cx="259072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0" name="Text 28"/>
          <p:cNvSpPr txBox="1"/>
          <p:nvPr/>
        </p:nvSpPr>
        <p:spPr>
          <a:xfrm>
            <a:off x="6397600" y="4263866"/>
            <a:ext cx="22615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Supporto psicologico continuativo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9098051" y="4144994"/>
            <a:ext cx="259072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2" name="Text 30"/>
          <p:cNvSpPr txBox="1"/>
          <p:nvPr/>
        </p:nvSpPr>
        <p:spPr>
          <a:xfrm>
            <a:off x="9262643" y="4263866"/>
            <a:ext cx="22615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350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Coordinamento con il chirurgo bariatrico</a:t>
            </a:r>
            <a:endParaRPr lang="en-US" sz="1350" dirty="0"/>
          </a:p>
        </p:txBody>
      </p:sp>
      <p:sp>
        <p:nvSpPr>
          <p:cNvPr id="35" name="Text 33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Abstract #091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1123157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37" name="Rounded Rectangle 36"/>
          <p:cNvSpPr/>
          <p:nvPr/>
        </p:nvSpPr>
        <p:spPr>
          <a:xfrm>
            <a:off x="502920" y="5417820"/>
            <a:ext cx="2590724" cy="960120"/>
          </a:xfrm>
          <a:prstGeom prst="roundRect">
            <a:avLst>
              <a:gd name="adj" fmla="val 12000"/>
            </a:avLst>
          </a:prstGeom>
          <a:solidFill>
            <a:srgbClr val="F0F5FA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85216" y="5590103"/>
            <a:ext cx="242613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i="1" dirty="0" err="1">
                <a:solidFill>
                  <a:srgbClr val="374D81"/>
                </a:solidFill>
                <a:latin typeface="Calibri"/>
              </a:rPr>
              <a:t>Esclusione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di cause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secondarie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di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obesità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,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supplementazione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di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eventuali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carenze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nutrizionali</a:t>
            </a:r>
            <a:r>
              <a:rPr lang="it-IT" sz="850" i="1" dirty="0">
                <a:solidFill>
                  <a:srgbClr val="374D81"/>
                </a:solidFill>
                <a:latin typeface="Calibri"/>
              </a:rPr>
              <a:t>/vitaminiche,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gestione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farmacologica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degli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effetti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collaterali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della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titolazione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367964" y="5417820"/>
            <a:ext cx="2590724" cy="960120"/>
          </a:xfrm>
          <a:prstGeom prst="roundRect">
            <a:avLst>
              <a:gd name="adj" fmla="val 12000"/>
            </a:avLst>
          </a:prstGeom>
          <a:solidFill>
            <a:srgbClr val="F0F5FA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450260" y="5524701"/>
            <a:ext cx="2426132" cy="74635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i="1" dirty="0" err="1">
                <a:solidFill>
                  <a:srgbClr val="374D81"/>
                </a:solidFill>
                <a:latin typeface="Calibri"/>
              </a:rPr>
              <a:t>Indicazioni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dietetico-comportamentali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lang="it-IT" sz="850" i="1" dirty="0">
                <a:solidFill>
                  <a:srgbClr val="374D81"/>
                </a:solidFill>
                <a:latin typeface="Calibri"/>
              </a:rPr>
              <a:t>incluse strategie per la gestione degli effetti collaterali;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grazing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diurno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legato al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contesto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lavorativo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pressoché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scomparso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a ~5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mesi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dall'avvio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della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terapia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33008" y="5417820"/>
            <a:ext cx="2590724" cy="960120"/>
          </a:xfrm>
          <a:prstGeom prst="roundRect">
            <a:avLst>
              <a:gd name="adj" fmla="val 12000"/>
            </a:avLst>
          </a:prstGeom>
          <a:solidFill>
            <a:srgbClr val="F0F5FA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315304" y="5590104"/>
            <a:ext cx="2426132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i="1" dirty="0" err="1">
                <a:solidFill>
                  <a:srgbClr val="374D81"/>
                </a:solidFill>
                <a:latin typeface="Calibri"/>
              </a:rPr>
              <a:t>Percorso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volto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a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migliorare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il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rapporto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con il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cibo</a:t>
            </a:r>
            <a:r>
              <a:rPr lang="it-IT" sz="850" i="1" dirty="0">
                <a:solidFill>
                  <a:srgbClr val="374D81"/>
                </a:solidFill>
                <a:latin typeface="Calibri"/>
              </a:rPr>
              <a:t>,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la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percezione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della propria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immagine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corporea</a:t>
            </a:r>
            <a:r>
              <a:rPr lang="it-IT" sz="850" i="1" dirty="0">
                <a:solidFill>
                  <a:srgbClr val="374D81"/>
                </a:solidFill>
                <a:latin typeface="Calibri"/>
              </a:rPr>
              <a:t>, fortificando la motivazione e l’aderenza al percorso multidisciplinare.</a:t>
            </a:r>
            <a:endParaRPr sz="850" i="1" dirty="0">
              <a:solidFill>
                <a:srgbClr val="374D81"/>
              </a:solidFill>
              <a:latin typeface="Calibri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9098051" y="5417820"/>
            <a:ext cx="2590724" cy="960120"/>
          </a:xfrm>
          <a:prstGeom prst="roundRect">
            <a:avLst>
              <a:gd name="adj" fmla="val 12000"/>
            </a:avLst>
          </a:prstGeom>
          <a:solidFill>
            <a:srgbClr val="F0F5FA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180347" y="5655506"/>
            <a:ext cx="2426132" cy="4847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i="1" dirty="0" err="1">
                <a:solidFill>
                  <a:srgbClr val="374D81"/>
                </a:solidFill>
                <a:latin typeface="Calibri"/>
              </a:rPr>
              <a:t>Definizione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di timing e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modalità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dell'eventuale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correzione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del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laparocele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,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nell'ambito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di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una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valutazione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più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ampia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del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rischio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850" i="1" dirty="0" err="1">
                <a:solidFill>
                  <a:srgbClr val="374D81"/>
                </a:solidFill>
                <a:latin typeface="Calibri"/>
              </a:rPr>
              <a:t>chirurgico</a:t>
            </a:r>
            <a:r>
              <a:rPr sz="850" i="1" dirty="0">
                <a:solidFill>
                  <a:srgbClr val="374D81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645920"/>
            <a:ext cx="4206240" cy="4206240"/>
          </a:xfrm>
          <a:prstGeom prst="ellipse">
            <a:avLst/>
          </a:prstGeom>
          <a:solidFill>
            <a:srgbClr val="CFE2ED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RISULTATI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374D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Andamento ponderale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8001000" y="178308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374D81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 txBox="1"/>
          <p:nvPr/>
        </p:nvSpPr>
        <p:spPr>
          <a:xfrm>
            <a:off x="8001000" y="18745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3E9B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-21,9%</a:t>
            </a:r>
            <a:endParaRPr lang="en-US" sz="4200" dirty="0"/>
          </a:p>
        </p:txBody>
      </p:sp>
      <p:sp>
        <p:nvSpPr>
          <p:cNvPr id="8" name="Text 5"/>
          <p:cNvSpPr txBox="1"/>
          <p:nvPr/>
        </p:nvSpPr>
        <p:spPr>
          <a:xfrm>
            <a:off x="8001000" y="267004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TOTALE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001000" y="3383280"/>
            <a:ext cx="35661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 txBox="1"/>
          <p:nvPr/>
        </p:nvSpPr>
        <p:spPr>
          <a:xfrm>
            <a:off x="8229600" y="3529584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169 → 132 kg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0" y="39776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corporeo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8001000" y="4709160"/>
            <a:ext cx="35661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5E3ED"/>
            </a:solidFill>
            <a:prstDash val="solid"/>
          </a:ln>
          <a:effectLst>
            <a:outerShdw blurRad="76200" dist="25400" dir="5400000" algn="bl" rotWithShape="0">
              <a:srgbClr val="1C2A44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 txBox="1"/>
          <p:nvPr/>
        </p:nvSpPr>
        <p:spPr>
          <a:xfrm>
            <a:off x="8229600" y="4855464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 → 42,6 kg/m²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0" y="53035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 di massa corporea (BMI)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Abstract #091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1123157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502920" y="1783080"/>
          <a:ext cx="667512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645920"/>
            <a:ext cx="4206240" cy="4206240"/>
          </a:xfrm>
          <a:prstGeom prst="ellipse">
            <a:avLst/>
          </a:prstGeom>
          <a:solidFill>
            <a:srgbClr val="CFE2ED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RISULTATI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374D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Parametri metabolici</a:t>
            </a:r>
            <a:endParaRPr lang="en-US" sz="300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Abstract #091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23157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013856"/>
              </p:ext>
            </p:extLst>
          </p:nvPr>
        </p:nvGraphicFramePr>
        <p:xfrm>
          <a:off x="502920" y="1561381"/>
          <a:ext cx="11183112" cy="3794752"/>
        </p:xfrm>
        <a:graphic>
          <a:graphicData uri="http://schemas.openxmlformats.org/drawingml/2006/table">
            <a:tbl>
              <a:tblPr/>
              <a:tblGrid>
                <a:gridCol w="324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19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4D8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Basale (apr. 2025)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4D8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Ultimo controllo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4D8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Variazione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4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Emoglobina glicata (HbA1c)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6,10%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4,7%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-1,4 p.p.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HOMA-IR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4,89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-2,99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Glicemia a digiuno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AST (GOT)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 U/L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 U/L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 U/L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7272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 (GPT)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 U/L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 U/L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-17 U/L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516326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Colesterolo totale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184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161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-23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022130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Colesterolo HDL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Colesterolo LDL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137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 mg/dL*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-38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Trigliceridi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133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+27 mg/dL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Acido urico (uricemia)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7,28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-1,28 mg/dL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13947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Vitamina D (25-OH)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13,5 ng/mL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 ng/mL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+26,5 ng/mL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59606"/>
                  </a:ext>
                </a:extLst>
              </a:tr>
              <a:tr h="291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Acido folico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2,50 ng/mL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ng/mL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+11,5 ng/mL</a:t>
                      </a:r>
                      <a:endParaRPr lang="en-US" sz="12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729744"/>
                  </a:ext>
                </a:extLst>
              </a:tr>
            </a:tbl>
          </a:graphicData>
        </a:graphic>
      </p:graphicFrame>
      <p:sp>
        <p:nvSpPr>
          <p:cNvPr id="7" name="Shape 3">
            <a:extLst>
              <a:ext uri="{FF2B5EF4-FFF2-40B4-BE49-F238E27FC236}">
                <a16:creationId xmlns:a16="http://schemas.microsoft.com/office/drawing/2014/main" id="{5EB4DA8F-08DD-92BF-7350-C25FC6D306F3}"/>
              </a:ext>
            </a:extLst>
          </p:cNvPr>
          <p:cNvSpPr/>
          <p:nvPr/>
        </p:nvSpPr>
        <p:spPr>
          <a:xfrm>
            <a:off x="500177" y="5670144"/>
            <a:ext cx="11185855" cy="347472"/>
          </a:xfrm>
          <a:prstGeom prst="roundRect">
            <a:avLst>
              <a:gd name="adj" fmla="val 12308"/>
            </a:avLst>
          </a:prstGeom>
          <a:solidFill>
            <a:srgbClr val="F0F5FA"/>
          </a:solidFill>
          <a:ln w="12700">
            <a:solidFill>
              <a:srgbClr val="D5E3ED"/>
            </a:solidFill>
            <a:prstDash val="solid"/>
          </a:ln>
        </p:spPr>
        <p:txBody>
          <a:bodyPr wrap="square" anchor="ctr"/>
          <a:lstStyle/>
          <a:p>
            <a:r>
              <a:rPr sz="1000" i="1" dirty="0">
                <a:solidFill>
                  <a:srgbClr val="374D81"/>
                </a:solidFill>
                <a:latin typeface="Calibri"/>
              </a:rPr>
              <a:t>Basale: </a:t>
            </a:r>
            <a:r>
              <a:rPr lang="it-IT" sz="1000" i="1" dirty="0">
                <a:solidFill>
                  <a:srgbClr val="374D81"/>
                </a:solidFill>
                <a:latin typeface="Calibri"/>
              </a:rPr>
              <a:t>prelievo del 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29/04/2025.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Glicata</a:t>
            </a:r>
            <a:r>
              <a:rPr lang="it-IT" sz="1000" i="1" dirty="0">
                <a:solidFill>
                  <a:srgbClr val="374D81"/>
                </a:solidFill>
                <a:latin typeface="Calibri"/>
              </a:rPr>
              <a:t>, 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HOMA-IR</a:t>
            </a:r>
            <a:r>
              <a:rPr lang="it-IT" sz="1000" i="1" dirty="0">
                <a:solidFill>
                  <a:srgbClr val="374D81"/>
                </a:solidFill>
                <a:latin typeface="Calibri"/>
              </a:rPr>
              <a:t> e glicemia a digiuno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: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confronto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 con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giugno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 2026;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gli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altri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parametri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 </a:t>
            </a:r>
            <a:r>
              <a:rPr lang="it-IT" sz="1000" i="1" dirty="0">
                <a:solidFill>
                  <a:srgbClr val="374D81"/>
                </a:solidFill>
                <a:latin typeface="Calibri"/>
              </a:rPr>
              <a:t>risalgono al prelievo 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del 31/08/2026. LDL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calcolato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 con formula di </a:t>
            </a:r>
            <a:r>
              <a:rPr sz="1000" i="1" dirty="0" err="1">
                <a:solidFill>
                  <a:srgbClr val="374D81"/>
                </a:solidFill>
                <a:latin typeface="Calibri"/>
              </a:rPr>
              <a:t>Friedewald</a:t>
            </a:r>
            <a:r>
              <a:rPr sz="1000" i="1" dirty="0">
                <a:solidFill>
                  <a:srgbClr val="374D81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645920"/>
            <a:ext cx="4206240" cy="4206240"/>
          </a:xfrm>
          <a:prstGeom prst="ellipse">
            <a:avLst/>
          </a:prstGeom>
          <a:solidFill>
            <a:srgbClr val="CFE2ED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RISULTATI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374D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Composizione corporea: cosa dice la bioimpedenziometria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835727"/>
              </p:ext>
            </p:extLst>
          </p:nvPr>
        </p:nvGraphicFramePr>
        <p:xfrm>
          <a:off x="502920" y="1664727"/>
          <a:ext cx="11183112" cy="3566160"/>
        </p:xfrm>
        <a:graphic>
          <a:graphicData uri="http://schemas.openxmlformats.org/drawingml/2006/table">
            <a:tbl>
              <a:tblPr/>
              <a:tblGrid>
                <a:gridCol w="324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61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Parametro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D8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26/06/2026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D8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11/09/2026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D8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Variazione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74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Peso corporeo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135,0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132,0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-3,0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Massa grassa (FM)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68,5 kg (50,7%)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65,7 kg (49,8%)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-2,8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Massa magra (FFM)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66,5 kg (49,3%)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66,3 kg (50,2%)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-0,2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Acqua Totale (TBW)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63,2 L (46,8%)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62,9 L (47,7%)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-0,3 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157658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Acqua Extra Cellulare (ECW)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28,6 L (45,3%)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28,6 L (45,5%)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invariata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470859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Acqua Intra Cellulare (ICW)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34,6 L (54,7%)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34,3 L (54,5%)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-0,3 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519239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Massa muscolo-scheletrica (SMM)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39,7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39,9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Massa muscolare appendicolare (ASMM)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34,5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34,3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-0,2 kg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Angolo di fase (PhA)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74D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-0,1°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E3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5"/>
          <p:cNvSpPr txBox="1"/>
          <p:nvPr/>
        </p:nvSpPr>
        <p:spPr>
          <a:xfrm>
            <a:off x="502920" y="5519702"/>
            <a:ext cx="1118585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 periodo osservato, il calo ponderale (-3,0 kg) è derivato quasi interamente dalla massa grassa (-2,8 kg); massa magra, massa muscolare e angolo di fase sono rimasti sostanzialmente stabili. Anche i compartimenti idrici sono rimasti stabili (ECW/TBW e ICW/TBW pressoché invariati), a favore di un calo ponderale a carico del tessuto e non di una semplice variazione dei liquidi corporei.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Abstract #091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1123157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645920"/>
            <a:ext cx="4206240" cy="4206240"/>
          </a:xfrm>
          <a:prstGeom prst="ellipse">
            <a:avLst/>
          </a:prstGeom>
          <a:solidFill>
            <a:srgbClr val="CFE2ED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 txBox="1"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CONFRONTO CON LA LETTERATURA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658368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374D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si colloca il caso rispetto alla letteratura più recente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Abstract #091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23157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4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20" name="Rounded Rectangle 19"/>
          <p:cNvSpPr/>
          <p:nvPr/>
        </p:nvSpPr>
        <p:spPr>
          <a:xfrm>
            <a:off x="502920" y="1600200"/>
            <a:ext cx="3557016" cy="4160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02920" y="1600200"/>
            <a:ext cx="3557016" cy="457200"/>
          </a:xfrm>
          <a:prstGeom prst="rect">
            <a:avLst/>
          </a:prstGeom>
          <a:solidFill>
            <a:srgbClr val="3E9B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02920" y="1600200"/>
            <a:ext cx="355701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QUESTO CASO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2377440"/>
            <a:ext cx="319125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i="0">
                <a:solidFill>
                  <a:srgbClr val="374D81"/>
                </a:solidFill>
                <a:latin typeface="Cambria"/>
              </a:rPr>
              <a:t>-12,4 kg/m²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3291840"/>
            <a:ext cx="309981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6B84A3"/>
                </a:solidFill>
                <a:latin typeface="Calibri"/>
              </a:rPr>
              <a:t>BMI 55,0 → 42,6 in ~16 mesi, con tirzepatide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5257800"/>
            <a:ext cx="309981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 i="1">
                <a:solidFill>
                  <a:srgbClr val="6B84A3"/>
                </a:solidFill>
                <a:latin typeface="Calibri"/>
              </a:rPr>
              <a:t>Osservazione descrittiva su un singolo paziente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29016" y="1600200"/>
            <a:ext cx="3557016" cy="4160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129016" y="1600200"/>
            <a:ext cx="3557016" cy="457200"/>
          </a:xfrm>
          <a:prstGeom prst="rect">
            <a:avLst/>
          </a:prstGeom>
          <a:solidFill>
            <a:srgbClr val="374D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129016" y="1600200"/>
            <a:ext cx="355701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</a:rPr>
              <a:t>LIU ET AL., 2026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11896" y="2286000"/>
            <a:ext cx="319125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i="0">
                <a:solidFill>
                  <a:srgbClr val="374D81"/>
                </a:solidFill>
                <a:latin typeface="Cambria"/>
              </a:rPr>
              <a:t>5.461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11896" y="3063240"/>
            <a:ext cx="319125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2E7D8C"/>
                </a:solidFill>
                <a:latin typeface="Calibri"/>
              </a:rPr>
              <a:t>pazienti, 10 studi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57616" y="3474720"/>
            <a:ext cx="309981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0" dirty="0">
                <a:solidFill>
                  <a:srgbClr val="374D81"/>
                </a:solidFill>
                <a:latin typeface="Calibri"/>
              </a:rPr>
              <a:t>Calo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ponderale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preoperatorio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maggiore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con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i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GLP-1RA, ma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nessun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beneficio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ancora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dimostrato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su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calo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ponderale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postoperatorio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o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complicanze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 dopo la </a:t>
            </a:r>
            <a:r>
              <a:rPr sz="1150" b="0" i="0" dirty="0" err="1">
                <a:solidFill>
                  <a:srgbClr val="374D81"/>
                </a:solidFill>
                <a:latin typeface="Calibri"/>
              </a:rPr>
              <a:t>chirurgia</a:t>
            </a:r>
            <a:r>
              <a:rPr sz="1150" b="0" i="0" dirty="0">
                <a:solidFill>
                  <a:srgbClr val="374D81"/>
                </a:solidFill>
                <a:latin typeface="Calibri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57616" y="5257800"/>
            <a:ext cx="309981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 i="1">
                <a:solidFill>
                  <a:srgbClr val="6B84A3"/>
                </a:solidFill>
                <a:latin typeface="Calibri"/>
              </a:rPr>
              <a:t>Meta-analisi su GLP-1RA preoperatori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15968" y="1600200"/>
            <a:ext cx="3557016" cy="4160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315968" y="1600200"/>
            <a:ext cx="3557016" cy="457200"/>
          </a:xfrm>
          <a:prstGeom prst="rect">
            <a:avLst/>
          </a:prstGeom>
          <a:solidFill>
            <a:srgbClr val="2E7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315968" y="1600200"/>
            <a:ext cx="3557016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</a:rPr>
              <a:t>KERMANSARAVI ET AL., 2025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53128" y="2472487"/>
            <a:ext cx="1490471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850" b="0" i="0">
                <a:solidFill>
                  <a:srgbClr val="374D81"/>
                </a:solidFill>
                <a:latin typeface="Calibri"/>
              </a:rPr>
              <a:t>Martin (2019)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6808708" y="2609647"/>
            <a:ext cx="547439" cy="0"/>
          </a:xfrm>
          <a:prstGeom prst="line">
            <a:avLst/>
          </a:prstGeom>
          <a:ln w="12700">
            <a:solidFill>
              <a:srgbClr val="6B84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050424" y="2577643"/>
            <a:ext cx="64008" cy="64008"/>
          </a:xfrm>
          <a:prstGeom prst="rect">
            <a:avLst/>
          </a:prstGeom>
          <a:solidFill>
            <a:srgbClr val="2E7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453128" y="2774239"/>
            <a:ext cx="1490471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850" b="0" i="0">
                <a:solidFill>
                  <a:srgbClr val="374D81"/>
                </a:solidFill>
                <a:latin typeface="Calibri"/>
              </a:rPr>
              <a:t>Leeman (2013)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438433" y="2911399"/>
            <a:ext cx="616534" cy="0"/>
          </a:xfrm>
          <a:prstGeom prst="line">
            <a:avLst/>
          </a:prstGeom>
          <a:ln w="12700">
            <a:solidFill>
              <a:srgbClr val="6B84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714696" y="2879395"/>
            <a:ext cx="64008" cy="64008"/>
          </a:xfrm>
          <a:prstGeom prst="rect">
            <a:avLst/>
          </a:prstGeom>
          <a:solidFill>
            <a:srgbClr val="2E7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453128" y="3075991"/>
            <a:ext cx="1490471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850" b="0" i="0">
                <a:solidFill>
                  <a:srgbClr val="374D81"/>
                </a:solidFill>
                <a:latin typeface="Calibri"/>
              </a:rPr>
              <a:t>Banks (2020)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406543" y="3213151"/>
            <a:ext cx="520865" cy="0"/>
          </a:xfrm>
          <a:prstGeom prst="line">
            <a:avLst/>
          </a:prstGeom>
          <a:ln w="12700">
            <a:solidFill>
              <a:srgbClr val="6B84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634972" y="3181147"/>
            <a:ext cx="64008" cy="64008"/>
          </a:xfrm>
          <a:prstGeom prst="rect">
            <a:avLst/>
          </a:prstGeom>
          <a:solidFill>
            <a:srgbClr val="2E7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4453128" y="3377743"/>
            <a:ext cx="1490471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850" b="0" i="0">
                <a:solidFill>
                  <a:srgbClr val="374D81"/>
                </a:solidFill>
                <a:latin typeface="Calibri"/>
              </a:rPr>
              <a:t>Busetto (2004)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022191" y="3514902"/>
            <a:ext cx="246260" cy="0"/>
          </a:xfrm>
          <a:prstGeom prst="line">
            <a:avLst/>
          </a:prstGeom>
          <a:ln w="12700">
            <a:solidFill>
              <a:srgbClr val="6B84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113317" y="3482898"/>
            <a:ext cx="64008" cy="64008"/>
          </a:xfrm>
          <a:prstGeom prst="rect">
            <a:avLst/>
          </a:prstGeom>
          <a:solidFill>
            <a:srgbClr val="2E7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4453128" y="3780078"/>
            <a:ext cx="1490471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850" b="1" i="0">
                <a:solidFill>
                  <a:srgbClr val="374D81"/>
                </a:solidFill>
                <a:latin typeface="Calibri"/>
              </a:rPr>
              <a:t>Overall (I²=78,9%)</a:t>
            </a:r>
          </a:p>
        </p:txBody>
      </p:sp>
      <p:sp>
        <p:nvSpPr>
          <p:cNvPr id="49" name="Diamond 48"/>
          <p:cNvSpPr/>
          <p:nvPr/>
        </p:nvSpPr>
        <p:spPr>
          <a:xfrm>
            <a:off x="6676277" y="3866947"/>
            <a:ext cx="502262" cy="118872"/>
          </a:xfrm>
          <a:prstGeom prst="diamond">
            <a:avLst/>
          </a:prstGeom>
          <a:solidFill>
            <a:srgbClr val="3E9BC9"/>
          </a:solidFill>
          <a:ln>
            <a:solidFill>
              <a:srgbClr val="3E9B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0" name="Connector 49"/>
          <p:cNvCxnSpPr/>
          <p:nvPr/>
        </p:nvCxnSpPr>
        <p:spPr>
          <a:xfrm>
            <a:off x="5989320" y="4182414"/>
            <a:ext cx="1417320" cy="0"/>
          </a:xfrm>
          <a:prstGeom prst="line">
            <a:avLst/>
          </a:prstGeom>
          <a:ln w="12700">
            <a:solidFill>
              <a:srgbClr val="374D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5989320" y="4182414"/>
            <a:ext cx="0" cy="54864"/>
          </a:xfrm>
          <a:prstGeom prst="line">
            <a:avLst/>
          </a:prstGeom>
          <a:ln w="12700">
            <a:solidFill>
              <a:srgbClr val="374D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760720" y="4237278"/>
            <a:ext cx="457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50" b="0" i="0">
                <a:solidFill>
                  <a:srgbClr val="6B84A3"/>
                </a:solidFill>
                <a:latin typeface="Calibri"/>
              </a:rPr>
              <a:t>0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6653688" y="4182414"/>
            <a:ext cx="0" cy="54864"/>
          </a:xfrm>
          <a:prstGeom prst="line">
            <a:avLst/>
          </a:prstGeom>
          <a:ln w="12700">
            <a:solidFill>
              <a:srgbClr val="374D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425088" y="4237278"/>
            <a:ext cx="457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50" b="0" i="0">
                <a:solidFill>
                  <a:srgbClr val="6B84A3"/>
                </a:solidFill>
                <a:latin typeface="Calibri"/>
              </a:rPr>
              <a:t>15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7318057" y="4182414"/>
            <a:ext cx="0" cy="54864"/>
          </a:xfrm>
          <a:prstGeom prst="line">
            <a:avLst/>
          </a:prstGeom>
          <a:ln w="12700">
            <a:solidFill>
              <a:srgbClr val="374D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089457" y="4237278"/>
            <a:ext cx="457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50" b="0" i="0">
                <a:solidFill>
                  <a:srgbClr val="6B84A3"/>
                </a:solidFill>
                <a:latin typeface="Calibri"/>
              </a:rPr>
              <a:t>30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6927408" y="2426766"/>
            <a:ext cx="0" cy="1453896"/>
          </a:xfrm>
          <a:prstGeom prst="line">
            <a:avLst/>
          </a:prstGeom>
          <a:ln w="11430">
            <a:solidFill>
              <a:srgbClr val="3E9BC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453128" y="4475023"/>
            <a:ext cx="3282696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50" b="0" i="1">
                <a:solidFill>
                  <a:srgbClr val="6B84A3"/>
                </a:solidFill>
                <a:latin typeface="Calibri"/>
              </a:rPr>
              <a:t>% EWL a 6,3 mesi (95% CI)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453128" y="4636687"/>
            <a:ext cx="3282696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850" b="1" i="1" dirty="0">
                <a:solidFill>
                  <a:srgbClr val="374D81"/>
                </a:solidFill>
                <a:latin typeface="Calibri"/>
              </a:rPr>
              <a:t>Image Data AI </a:t>
            </a:r>
            <a:r>
              <a:rPr lang="it-IT" sz="850" b="1" i="1" dirty="0" err="1">
                <a:solidFill>
                  <a:srgbClr val="374D81"/>
                </a:solidFill>
                <a:latin typeface="Calibri"/>
              </a:rPr>
              <a:t>modified</a:t>
            </a:r>
            <a:r>
              <a:rPr lang="it-IT" sz="850" b="1" i="1" dirty="0">
                <a:solidFill>
                  <a:srgbClr val="374D81"/>
                </a:solidFill>
                <a:latin typeface="Calibri"/>
              </a:rPr>
              <a:t> from </a:t>
            </a:r>
            <a:r>
              <a:rPr sz="850" b="1" i="1" dirty="0" err="1">
                <a:solidFill>
                  <a:srgbClr val="374D81"/>
                </a:solidFill>
                <a:latin typeface="Calibri"/>
              </a:rPr>
              <a:t>Kermansaravi</a:t>
            </a:r>
            <a:r>
              <a:rPr sz="850" b="1" i="1" dirty="0">
                <a:solidFill>
                  <a:srgbClr val="374D81"/>
                </a:solidFill>
                <a:latin typeface="Calibri"/>
              </a:rPr>
              <a:t> et al., Obesity Surgery 2025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98848" y="5193792"/>
            <a:ext cx="3191256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6B84A3"/>
                </a:solidFill>
                <a:latin typeface="Calibri"/>
              </a:rPr>
              <a:t>Analisi separata su 6 studi: -7,45 kg/m² di BMI in 6,1 mesi; nessun vantaggio dimostrato su outcome dopo la chirurgia (318 vs 501 pz).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02920" y="5964298"/>
            <a:ext cx="10268712" cy="347472"/>
          </a:xfrm>
          <a:prstGeom prst="roundRect">
            <a:avLst>
              <a:gd name="adj" fmla="val 15000"/>
            </a:avLst>
          </a:prstGeom>
          <a:solidFill>
            <a:srgbClr val="F0F5FA"/>
          </a:solidFill>
          <a:ln w="9525">
            <a:solidFill>
              <a:srgbClr val="D5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685800" y="5964298"/>
            <a:ext cx="99212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000" b="0" i="1">
                <a:solidFill>
                  <a:srgbClr val="374D81"/>
                </a:solidFill>
                <a:latin typeface="Calibri"/>
              </a:rPr>
              <a:t>Tre fonti distinte, non direttamente confrontabili tra loro: popolazioni, disegni ed endpoint diversi.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31520" y="4419600"/>
            <a:ext cx="3099816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>
                <a:solidFill>
                  <a:srgbClr val="6B84A3"/>
                </a:solidFill>
                <a:latin typeface="Calibri"/>
              </a:rPr>
              <a:t>Calo percentuale (-21,9% in ~70 settimane) coerente con tirzepatide 15 mg nel trial SURMOUNT-1 (-20,9% a 72 settimane).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453128" y="2117930"/>
            <a:ext cx="3282696" cy="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2E7D8C"/>
                </a:solidFill>
                <a:latin typeface="Calibri"/>
              </a:rPr>
              <a:t>11 studi · 819 pazienti (318 IGB vs 501 controllo)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D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74D8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8168335" y="-2011680"/>
            <a:ext cx="5120640" cy="5120640"/>
          </a:xfrm>
          <a:prstGeom prst="ellipse">
            <a:avLst/>
          </a:prstGeom>
          <a:ln w="19050">
            <a:solidFill>
              <a:srgbClr val="3E9BC9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-1463040" y="4480560"/>
            <a:ext cx="3291840" cy="3291840"/>
          </a:xfrm>
          <a:prstGeom prst="ellipse">
            <a:avLst/>
          </a:prstGeom>
          <a:solidFill>
            <a:srgbClr val="2E7D8C">
              <a:alpha val="30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502920" y="594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3E9B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CONCLUSIONI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9601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Take-Home Messages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5920529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3E9B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-21,9%</a:t>
            </a:r>
            <a:r>
              <a:rPr lang="en-US" sz="2800" b="1" dirty="0">
                <a:solidFill>
                  <a:srgbClr val="2E7D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·   </a:t>
            </a:r>
            <a:r>
              <a:rPr lang="en-US" sz="2800" b="1" dirty="0">
                <a:solidFill>
                  <a:srgbClr val="3E9B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-12,4 kg/m²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82819" y="6423449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kern="0" spc="50" dirty="0">
                <a:solidFill>
                  <a:srgbClr val="AEC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</a:t>
            </a:r>
            <a:r>
              <a:rPr lang="en-US" sz="1150" kern="0" spc="50" dirty="0" err="1">
                <a:solidFill>
                  <a:srgbClr val="AEC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totale</a:t>
            </a:r>
            <a:r>
              <a:rPr lang="en-US" sz="1150" kern="0" spc="50" dirty="0">
                <a:solidFill>
                  <a:srgbClr val="AEC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 BMI (55,0 → 42,6 kg/m²)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8031175" y="5943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300" dirty="0"/>
          </a:p>
        </p:txBody>
      </p:sp>
      <p:sp>
        <p:nvSpPr>
          <p:cNvPr id="14" name="Rounded Rectangle 13"/>
          <p:cNvSpPr/>
          <p:nvPr/>
        </p:nvSpPr>
        <p:spPr>
          <a:xfrm>
            <a:off x="502920" y="1783080"/>
            <a:ext cx="11183112" cy="658368"/>
          </a:xfrm>
          <a:prstGeom prst="roundRect">
            <a:avLst>
              <a:gd name="adj" fmla="val 10000"/>
            </a:avLst>
          </a:prstGeom>
          <a:solidFill>
            <a:srgbClr val="455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77240" y="1920240"/>
            <a:ext cx="384048" cy="384048"/>
          </a:xfrm>
          <a:prstGeom prst="ellipse">
            <a:avLst/>
          </a:prstGeom>
          <a:solidFill>
            <a:srgbClr val="3E9B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1783080"/>
            <a:ext cx="99669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1350">
                <a:solidFill>
                  <a:srgbClr val="FFFFFF"/>
                </a:solidFill>
                <a:latin typeface="Calibri"/>
              </a:rPr>
              <a:t>Un supporto multidisciplinare integrato ha permesso un’ottima tollerabilità della titolazione, evitando un eventuale dropout farmacologico.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606039"/>
            <a:ext cx="11183112" cy="868680"/>
          </a:xfrm>
          <a:prstGeom prst="roundRect">
            <a:avLst>
              <a:gd name="adj" fmla="val 10000"/>
            </a:avLst>
          </a:prstGeom>
          <a:solidFill>
            <a:srgbClr val="455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77240" y="2848355"/>
            <a:ext cx="384048" cy="384048"/>
          </a:xfrm>
          <a:prstGeom prst="ellipse">
            <a:avLst/>
          </a:prstGeom>
          <a:solidFill>
            <a:srgbClr val="3E9B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06039"/>
            <a:ext cx="996696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1350">
                <a:solidFill>
                  <a:srgbClr val="FFFFFF"/>
                </a:solidFill>
                <a:latin typeface="Calibri"/>
              </a:rPr>
              <a:t>Una rigorosa aderenza dietetico-comportamentale ed una motivata integrazione di esercizio fisico regolare hanno condotto ad un calo ponderale qualitativamente ottimale: a prevalente carico della massa grassa con preservazione di quella magra.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639311"/>
            <a:ext cx="11183112" cy="658368"/>
          </a:xfrm>
          <a:prstGeom prst="roundRect">
            <a:avLst>
              <a:gd name="adj" fmla="val 10000"/>
            </a:avLst>
          </a:prstGeom>
          <a:solidFill>
            <a:srgbClr val="455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77240" y="3776471"/>
            <a:ext cx="384048" cy="384048"/>
          </a:xfrm>
          <a:prstGeom prst="ellipse">
            <a:avLst/>
          </a:prstGeom>
          <a:solidFill>
            <a:srgbClr val="3E9B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20" y="3639311"/>
            <a:ext cx="996696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1350">
                <a:solidFill>
                  <a:srgbClr val="FFFFFF"/>
                </a:solidFill>
                <a:latin typeface="Calibri"/>
              </a:rPr>
              <a:t>Tirzepatide sembra essere ad oggi un’opzione di bridge-to-surgery molto promettente, in attuale valutazione nel trial randomizzato PreMO.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462271"/>
            <a:ext cx="11183112" cy="914400"/>
          </a:xfrm>
          <a:prstGeom prst="roundRect">
            <a:avLst>
              <a:gd name="adj" fmla="val 10000"/>
            </a:avLst>
          </a:prstGeom>
          <a:solidFill>
            <a:srgbClr val="455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777240" y="4727447"/>
            <a:ext cx="384048" cy="384048"/>
          </a:xfrm>
          <a:prstGeom prst="ellipse">
            <a:avLst/>
          </a:prstGeom>
          <a:solidFill>
            <a:srgbClr val="3E9B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4462271"/>
            <a:ext cx="99669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1350">
                <a:solidFill>
                  <a:srgbClr val="FFFFFF"/>
                </a:solidFill>
                <a:latin typeface="Calibri"/>
              </a:rPr>
              <a:t>Il nostro caso è stato particolarmente responder, ma nella pratica clinica la terapia incretinica presenta comunque dei limiti generali: costi, rischio di dropout, titolazione talvolta più lenta — che richiedono una scelta sempre sartoriale, valutata caso per caso.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6586" y="3605841"/>
            <a:ext cx="2247181" cy="1087991"/>
          </a:xfrm>
        </p:spPr>
        <p:txBody>
          <a:bodyPr/>
          <a:lstStyle/>
          <a:p>
            <a:r>
              <a:rPr lang="it-IT" dirty="0"/>
              <a:t>Grazie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2257" y="449105"/>
            <a:ext cx="2791005" cy="203132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it-IT" sz="1400" b="1" dirty="0">
                <a:solidFill>
                  <a:srgbClr val="374D81"/>
                </a:solidFill>
                <a:latin typeface="Calibri"/>
              </a:rPr>
              <a:t>UOC Endocrinologia e Diabetologia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Prof.ssa Silvia Manfrini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Prof. Dario Tuccinardi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Rossella Tozzi</a:t>
            </a:r>
          </a:p>
          <a:p>
            <a:endParaRPr lang="it-IT" sz="1400" b="1" dirty="0">
              <a:solidFill>
                <a:srgbClr val="9CCEC7"/>
              </a:solidFill>
              <a:latin typeface="Calibri"/>
            </a:endParaRPr>
          </a:p>
          <a:p>
            <a:r>
              <a:rPr lang="it-IT" sz="1400" b="1" dirty="0">
                <a:solidFill>
                  <a:srgbClr val="374D81"/>
                </a:solidFill>
                <a:latin typeface="Calibri"/>
              </a:rPr>
              <a:t>UOC Chirurgia Bariatrica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 Vincenzo Bruni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Ida Gallo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 Giuseppe Spagnolo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941707E-D5A1-E8B7-6092-3D5F2A631D85}"/>
              </a:ext>
            </a:extLst>
          </p:cNvPr>
          <p:cNvSpPr txBox="1"/>
          <p:nvPr/>
        </p:nvSpPr>
        <p:spPr>
          <a:xfrm>
            <a:off x="8364675" y="449105"/>
            <a:ext cx="27910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374D81"/>
                </a:solidFill>
                <a:latin typeface="Calibri"/>
              </a:rPr>
              <a:t>UOS Nutrizione Clinica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Sara </a:t>
            </a:r>
            <a:r>
              <a:rPr lang="it-IT" sz="1400" b="1" dirty="0" err="1">
                <a:solidFill>
                  <a:srgbClr val="9CCEC7"/>
                </a:solidFill>
                <a:latin typeface="Calibri"/>
              </a:rPr>
              <a:t>Emerenziani</a:t>
            </a:r>
            <a:endParaRPr lang="it-IT" sz="1400" b="1" dirty="0">
              <a:solidFill>
                <a:srgbClr val="9CCEC7"/>
              </a:solidFill>
              <a:latin typeface="Calibri"/>
            </a:endParaRPr>
          </a:p>
          <a:p>
            <a:r>
              <a:rPr lang="it-IT" sz="1400" b="1" dirty="0">
                <a:solidFill>
                  <a:srgbClr val="9CCEC7"/>
                </a:solidFill>
              </a:rPr>
              <a:t>Dott.ssa Federica Quarata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Chiara </a:t>
            </a:r>
            <a:r>
              <a:rPr lang="it-IT" sz="1400" b="1" dirty="0" err="1">
                <a:solidFill>
                  <a:srgbClr val="9CCEC7"/>
                </a:solidFill>
                <a:latin typeface="Calibri"/>
              </a:rPr>
              <a:t>Nuglio</a:t>
            </a:r>
            <a:endParaRPr lang="it-IT" sz="1400" b="1" dirty="0">
              <a:solidFill>
                <a:srgbClr val="9CCEC7"/>
              </a:solidFill>
              <a:latin typeface="Calibri"/>
            </a:endParaRP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Francesca </a:t>
            </a:r>
            <a:r>
              <a:rPr lang="it-IT" sz="1400" b="1" dirty="0" err="1">
                <a:solidFill>
                  <a:srgbClr val="9CCEC7"/>
                </a:solidFill>
                <a:latin typeface="Calibri"/>
              </a:rPr>
              <a:t>Ferravante</a:t>
            </a:r>
            <a:endParaRPr lang="it-IT" sz="1400" b="1" dirty="0">
              <a:solidFill>
                <a:srgbClr val="9CCEC7"/>
              </a:solidFill>
              <a:latin typeface="Calibri"/>
            </a:endParaRP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Rosanna Nicolò</a:t>
            </a:r>
          </a:p>
          <a:p>
            <a:endParaRPr lang="it-IT" sz="1400" b="1" dirty="0">
              <a:solidFill>
                <a:srgbClr val="9CCEC7"/>
              </a:solidFill>
              <a:latin typeface="Calibri"/>
            </a:endParaRPr>
          </a:p>
          <a:p>
            <a:r>
              <a:rPr lang="it-IT" sz="1400" b="1" dirty="0">
                <a:solidFill>
                  <a:srgbClr val="374D81"/>
                </a:solidFill>
                <a:latin typeface="Calibri"/>
              </a:rPr>
              <a:t>UOS Psicologia Clinica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Livia Quintiliani</a:t>
            </a:r>
          </a:p>
          <a:p>
            <a:r>
              <a:rPr lang="it-IT" sz="1400" b="1" dirty="0">
                <a:solidFill>
                  <a:srgbClr val="9CCEC7"/>
                </a:solidFill>
                <a:latin typeface="Calibri"/>
              </a:rPr>
              <a:t>Dott.ssa Antonella Sisto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374AAE8-3FA0-92ED-D581-A80230FBE25A}"/>
              </a:ext>
            </a:extLst>
          </p:cNvPr>
          <p:cNvSpPr txBox="1"/>
          <p:nvPr/>
        </p:nvSpPr>
        <p:spPr>
          <a:xfrm>
            <a:off x="7285688" y="6008785"/>
            <a:ext cx="35980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spc="-50" dirty="0">
                <a:solidFill>
                  <a:srgbClr val="374D81"/>
                </a:solidFill>
                <a:ea typeface="+mj-ea"/>
                <a:cs typeface="+mj-cs"/>
              </a:rPr>
              <a:t>gianmarco.coluccia@unicampus.it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787425F-6A43-4B26-B3D3-5F83CEC9EC58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38b962f7-a0d7-4704-a292-55abdac7e1b7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1384</TotalTime>
  <Words>1322</Words>
  <Application>Microsoft Office PowerPoint</Application>
  <PresentationFormat>Widescreen</PresentationFormat>
  <Paragraphs>237</Paragraphs>
  <Slides>10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Calibri</vt:lpstr>
      <vt:lpstr>Cambria</vt:lpstr>
      <vt:lpstr>Wingdings</vt:lpstr>
      <vt:lpstr>RetrospectVTI</vt:lpstr>
      <vt:lpstr>Preabilitazione farmacologica e nutrizionale con tirzepatide nell'obesità di III grado Quando il bridge modifica il timing chirurgico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francesca mongelli</cp:lastModifiedBy>
  <cp:revision>26</cp:revision>
  <dcterms:created xsi:type="dcterms:W3CDTF">2022-02-27T17:36:31Z</dcterms:created>
  <dcterms:modified xsi:type="dcterms:W3CDTF">2026-09-18T09:43:21Z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